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82" r:id="rId2"/>
    <p:sldId id="643" r:id="rId3"/>
    <p:sldId id="547" r:id="rId4"/>
    <p:sldId id="661" r:id="rId5"/>
    <p:sldId id="662" r:id="rId6"/>
    <p:sldId id="663" r:id="rId7"/>
    <p:sldId id="664" r:id="rId8"/>
    <p:sldId id="665" r:id="rId9"/>
    <p:sldId id="667" r:id="rId10"/>
    <p:sldId id="645" r:id="rId11"/>
    <p:sldId id="666" r:id="rId12"/>
    <p:sldId id="658" r:id="rId13"/>
    <p:sldId id="575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4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6" autoAdjust="0"/>
    <p:restoredTop sz="95226" autoAdjust="0"/>
  </p:normalViewPr>
  <p:slideViewPr>
    <p:cSldViewPr snapToGrid="0">
      <p:cViewPr varScale="1">
        <p:scale>
          <a:sx n="97" d="100"/>
          <a:sy n="97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3809B4-EDB1-4575-9D30-DE4D989D933E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BFF8D7-7844-44AB-8F13-E7C156BA9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72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95C52-39B3-4D73-8953-F98195617B3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F8D7-7844-44AB-8F13-E7C156BA9D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38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F8D7-7844-44AB-8F13-E7C156BA9D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44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95C52-39B3-4D73-8953-F98195617B3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93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95C52-39B3-4D73-8953-F98195617B3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9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1293-70CC-85D3-03F1-AE8D8CCAC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A426E-A8D3-600F-6FA9-053424F9D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9771A-270D-51DC-E071-EDBB9159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3BC3D-8FDB-4452-44CA-04D2323C5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95823-0788-38A6-7478-15DC37AA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5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1F5B9-5AA2-4E4E-BBC2-06E1B0BA0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BD8EE-B6B6-662A-4332-D38E0ED39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B9332-7C42-1E4A-741E-0836E0D9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F39D1-22C3-B8E6-4EB9-17521FDFB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F855A-3A58-76DA-8EEC-CF9EA0A6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9864-8305-682A-80B2-48D06B89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5168C-5F7E-F11A-7FBB-C25669DAE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613C3-7F34-4BC3-C576-4DF9F0E7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FAFCD-5C29-B689-2552-AE5BD9F3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A5F7A-A517-FB82-C2C1-50719537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6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00D3-3ED2-65ED-F5C5-4A618308E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3CFD3-9879-CF9F-1AE7-1F0F465EA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7BEF2-C593-534D-B3F5-CAE77EEC8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19E17-FFEA-E26A-CA90-C40CD742B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96A41-02A4-39B2-4D79-B1C5A2E3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F5D89-0C82-1C06-B2E5-01D62CCF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2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96722-3562-09A3-3B24-BBF324646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0740C-119E-6CDE-D195-EC8D42DDB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6EBF8-2178-9725-8CEC-8F58F419D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AD1CF0-C47B-E2A4-3335-024F2243D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FD1B9C-4988-986D-88BC-22651A201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AE0F6F-F5C3-B9F7-85F7-791349D5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39FC89-D0BB-D968-8254-BDF34BD28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6FEA8C-4A87-AFE4-C4FE-B24D81F6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7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06A4-84AD-C69E-E70D-7578E190D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3EE952-0B16-7E90-3E5F-5B8F1636F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13938-A781-9241-7B6A-34FA8202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33BBF-1C41-4238-6B44-BB8171C4E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2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6A9B50-4065-C81A-564A-78CA7A97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692C95-2866-2C4B-C593-1B4BD82BB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AB07D-8F27-61D1-8135-CE18E1F9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0D7C-F577-5B30-A3D2-4AD78B7D0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52E8E-D07B-2972-9ACE-5D454A7C4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33462-E5E3-16E2-A2A0-6AD254D62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AC443-3C97-A8B1-B15D-44AF46A91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AE3D7-FCB0-99A3-9274-3F3022D3E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04C50-1116-FA6C-BA1F-104E31E6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1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C6EEF-7BCA-DABD-9B50-86725072E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817316-B3D2-F95D-F49A-E78545506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04547-F764-7827-70FB-02C519511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BCF1B-5EC3-EA1F-AD16-78C5C76AE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23AAC-0731-45A4-9332-C7C0D4FA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BAE1E-7E3D-D0EA-DECE-48E1F17E2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0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81976-CCED-6EF0-981D-6B24C895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52EB4-E397-2546-6954-77AFFC5E0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00056-83E3-2666-A69E-9FE3D46AC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6234D-9403-612C-050F-ADF34CDE8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78AA5-97D2-6215-83E9-B850AD0C9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0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262EFE-585F-0558-BC31-0B0331561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E2CBB-0293-4658-4D9C-C314C0B1D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C0C3-FF0F-D535-CC11-D50394C9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29EC3-1972-8D09-BCB4-E68996449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9FC3F-C727-05E4-19DD-5825AD9D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4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B61A-BBDE-4B24-ACBC-AD5DC536EF1D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930A-1DD6-4925-9780-4AC261EC53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1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B61A-BBDE-4B24-ACBC-AD5DC536EF1D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930A-1DD6-4925-9780-4AC261EC53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56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1B61A-BBDE-4B24-ACBC-AD5DC536EF1D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930A-1DD6-4925-9780-4AC261EC53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34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1C7E09-0358-9330-8F92-BBEDD42F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A248-3A50-ECC2-A77A-A608DA9E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B36FB-F37A-A3AC-99CF-CC035526B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96008-7CEF-4495-92F5-E33FFF4FF6A8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75ED8-9391-473C-1CAD-5DCF34669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74616-D283-90CD-0DEA-9390AF670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D90F0-D064-448F-8617-AC9B8274B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7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3" r:id="rId13"/>
    <p:sldLayoutId id="214748369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065320" y="1742243"/>
            <a:ext cx="9576047" cy="337351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600" b="1" dirty="0">
                <a:solidFill>
                  <a:srgbClr val="31849B"/>
                </a:solidFill>
                <a:latin typeface="Arial Black" pitchFamily="34" charset="0"/>
              </a:rPr>
              <a:t>2025 </a:t>
            </a:r>
          </a:p>
          <a:p>
            <a:pPr>
              <a:spcBef>
                <a:spcPts val="0"/>
              </a:spcBef>
            </a:pPr>
            <a:r>
              <a:rPr lang="en-US" sz="3600" b="1" dirty="0">
                <a:solidFill>
                  <a:srgbClr val="31849B"/>
                </a:solidFill>
                <a:latin typeface="Arial Black" pitchFamily="34" charset="0"/>
              </a:rPr>
              <a:t>Operating Budget / Actual Presentation</a:t>
            </a:r>
          </a:p>
          <a:p>
            <a:r>
              <a:rPr lang="en-US" sz="2000" i="1" dirty="0">
                <a:solidFill>
                  <a:srgbClr val="31849B"/>
                </a:solidFill>
                <a:latin typeface="Arial" pitchFamily="34" charset="0"/>
                <a:cs typeface="Arial" pitchFamily="34" charset="0"/>
              </a:rPr>
              <a:t>Presentation to the Board of Commissioners</a:t>
            </a:r>
          </a:p>
          <a:p>
            <a:r>
              <a:rPr lang="en-US" sz="2600" b="1" dirty="0">
                <a:solidFill>
                  <a:srgbClr val="31849B"/>
                </a:solidFill>
                <a:latin typeface="Arial" pitchFamily="34" charset="0"/>
                <a:cs typeface="Arial" pitchFamily="34" charset="0"/>
              </a:rPr>
              <a:t>August 5, 2025</a:t>
            </a:r>
          </a:p>
          <a:p>
            <a:pPr marL="233363" indent="-233363" algn="l">
              <a:buFont typeface="Wingdings" pitchFamily="2" charset="2"/>
              <a:buChar char="§"/>
            </a:pPr>
            <a:endParaRPr lang="en-US" sz="4800" b="1" dirty="0">
              <a:solidFill>
                <a:srgbClr val="31849B"/>
              </a:solidFill>
            </a:endParaRPr>
          </a:p>
          <a:p>
            <a:pPr marL="233363" indent="-233363" algn="l">
              <a:buFont typeface="Wingdings" pitchFamily="2" charset="2"/>
              <a:buChar char="§"/>
            </a:pPr>
            <a:endParaRPr lang="en-US" sz="8000" b="1" dirty="0">
              <a:solidFill>
                <a:srgbClr val="31849B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1600" i="1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2253" y="217717"/>
            <a:ext cx="34683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34C2F8-672A-395A-C84B-AC29F906F2C0}"/>
              </a:ext>
            </a:extLst>
          </p:cNvPr>
          <p:cNvGrpSpPr/>
          <p:nvPr/>
        </p:nvGrpSpPr>
        <p:grpSpPr>
          <a:xfrm>
            <a:off x="-2" y="5674421"/>
            <a:ext cx="12192002" cy="1371600"/>
            <a:chOff x="-2" y="5674421"/>
            <a:chExt cx="12192002" cy="13716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755DBA9-BF7C-EE8A-44C9-A28946430EFB}"/>
                </a:ext>
              </a:extLst>
            </p:cNvPr>
            <p:cNvGrpSpPr/>
            <p:nvPr/>
          </p:nvGrpSpPr>
          <p:grpSpPr>
            <a:xfrm>
              <a:off x="-2" y="5674421"/>
              <a:ext cx="12192000" cy="1371600"/>
              <a:chOff x="0" y="5486400"/>
              <a:chExt cx="9144000" cy="1371600"/>
            </a:xfrm>
          </p:grpSpPr>
          <p:sp>
            <p:nvSpPr>
              <p:cNvPr id="13" name="Rectangle 4">
                <a:extLst>
                  <a:ext uri="{FF2B5EF4-FFF2-40B4-BE49-F238E27FC236}">
                    <a16:creationId xmlns:a16="http://schemas.microsoft.com/office/drawing/2014/main" id="{752A13A8-4983-2BB7-8F31-02E3E12DD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5486400"/>
                <a:ext cx="9144000" cy="1371600"/>
              </a:xfrm>
              <a:prstGeom prst="rect">
                <a:avLst/>
              </a:prstGeom>
              <a:solidFill>
                <a:srgbClr val="31849B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14" name="Picture 1" descr="\\SWDS01\RedirectedFolders\BarbS\My Documents\My Pictures\rotate-pic-002.png">
                <a:extLst>
                  <a:ext uri="{FF2B5EF4-FFF2-40B4-BE49-F238E27FC236}">
                    <a16:creationId xmlns:a16="http://schemas.microsoft.com/office/drawing/2014/main" id="{54601E0F-DB20-0B02-8288-5C5B6FE4DB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870364" y="5725883"/>
                <a:ext cx="5482937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14" descr="\\swds01\RedirectedFolders\BarbS\Desktop\rotate-pic-001.png">
                <a:extLst>
                  <a:ext uri="{FF2B5EF4-FFF2-40B4-BE49-F238E27FC236}">
                    <a16:creationId xmlns:a16="http://schemas.microsoft.com/office/drawing/2014/main" id="{A1709EB3-1A11-762A-C396-C605276F3E1A}"/>
                  </a:ext>
                </a:extLst>
              </p:cNvPr>
              <p:cNvPicPr/>
              <p:nvPr/>
            </p:nvPicPr>
            <p:blipFill>
              <a:blip r:embed="rId4" cstate="print"/>
              <a:srcRect r="68025"/>
              <a:stretch>
                <a:fillRect/>
              </a:stretch>
            </p:blipFill>
            <p:spPr bwMode="auto">
              <a:xfrm>
                <a:off x="0" y="5725883"/>
                <a:ext cx="17526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Picture 7" descr="C:\Users\barbs\AppData\Local\Microsoft\Windows\Temporary Internet Files\Content.Word\New Admin Building.jpg">
                <a:extLst>
                  <a:ext uri="{FF2B5EF4-FFF2-40B4-BE49-F238E27FC236}">
                    <a16:creationId xmlns:a16="http://schemas.microsoft.com/office/drawing/2014/main" id="{69A8798D-62B8-8E17-8252-B83EEB839C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24000" contrast="32000"/>
              </a:blip>
              <a:srcRect/>
              <a:stretch>
                <a:fillRect/>
              </a:stretch>
            </p:blipFill>
            <p:spPr bwMode="auto">
              <a:xfrm>
                <a:off x="3761509" y="5725883"/>
                <a:ext cx="19050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" name="Picture 8" descr="Two men standing outside a building&#10;&#10;Description automatically generated">
              <a:extLst>
                <a:ext uri="{FF2B5EF4-FFF2-40B4-BE49-F238E27FC236}">
                  <a16:creationId xmlns:a16="http://schemas.microsoft.com/office/drawing/2014/main" id="{C675F3FC-15B4-FFC1-F49C-0280DEBAE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49" b="26678"/>
            <a:stretch/>
          </p:blipFill>
          <p:spPr>
            <a:xfrm rot="10800000" flipV="1">
              <a:off x="9804399" y="5943600"/>
              <a:ext cx="2387601" cy="914400"/>
            </a:xfrm>
            <a:prstGeom prst="rect">
              <a:avLst/>
            </a:prstGeom>
          </p:spPr>
        </p:pic>
        <p:pic>
          <p:nvPicPr>
            <p:cNvPr id="12" name="Picture 11" descr="A truck parked on the side of the road&#10;&#10;Description automatically generated">
              <a:extLst>
                <a:ext uri="{FF2B5EF4-FFF2-40B4-BE49-F238E27FC236}">
                  <a16:creationId xmlns:a16="http://schemas.microsoft.com/office/drawing/2014/main" id="{C0AC535A-A547-A4F1-BE32-8CE5BFBC6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" t="10707" r="-886" b="37120"/>
            <a:stretch/>
          </p:blipFill>
          <p:spPr>
            <a:xfrm>
              <a:off x="0" y="5913927"/>
              <a:ext cx="2540000" cy="9143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930400" y="1576118"/>
            <a:ext cx="8229600" cy="455027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31849B"/>
                </a:solidFill>
                <a:latin typeface="Arial Black" pitchFamily="34" charset="0"/>
              </a:rPr>
              <a:t>Presentation Agenda</a:t>
            </a:r>
          </a:p>
          <a:p>
            <a:pPr marL="2225675" lvl="1" indent="-457200" algn="l">
              <a:lnSpc>
                <a:spcPct val="120000"/>
              </a:lnSpc>
              <a:spcBef>
                <a:spcPts val="1200"/>
              </a:spcBef>
              <a:buClr>
                <a:srgbClr val="31849B"/>
              </a:buClr>
            </a:pPr>
            <a:r>
              <a:rPr lang="en-US" b="1" dirty="0">
                <a:solidFill>
                  <a:srgbClr val="006699"/>
                </a:solidFill>
                <a:latin typeface="Arial Black" pitchFamily="34" charset="0"/>
              </a:rPr>
              <a:t>Part 1</a:t>
            </a:r>
          </a:p>
          <a:p>
            <a:pPr marL="2225675" lvl="1" indent="-457200" algn="l">
              <a:lnSpc>
                <a:spcPct val="120000"/>
              </a:lnSpc>
              <a:buClr>
                <a:srgbClr val="31849B"/>
              </a:buClr>
            </a:pP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	Usage Projections</a:t>
            </a:r>
            <a:endParaRPr lang="en-US" sz="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2225675" lvl="1" indent="-457200" algn="l">
              <a:lnSpc>
                <a:spcPct val="120000"/>
              </a:lnSpc>
              <a:buClr>
                <a:srgbClr val="31849B"/>
              </a:buClr>
            </a:pPr>
            <a:r>
              <a:rPr lang="en-US" b="1" dirty="0">
                <a:solidFill>
                  <a:srgbClr val="006699"/>
                </a:solidFill>
                <a:latin typeface="Arial Black" pitchFamily="34" charset="0"/>
              </a:rPr>
              <a:t>Part 2</a:t>
            </a:r>
          </a:p>
          <a:p>
            <a:pPr marL="2225675" lvl="1" indent="-457200" algn="l">
              <a:lnSpc>
                <a:spcPct val="120000"/>
              </a:lnSpc>
              <a:spcBef>
                <a:spcPts val="200"/>
              </a:spcBef>
              <a:buClr>
                <a:srgbClr val="31849B"/>
              </a:buClr>
            </a:pPr>
            <a:r>
              <a:rPr lang="en-US" sz="18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	Impacts of Changes in Revenue and Costs</a:t>
            </a:r>
            <a:endParaRPr lang="en-US" sz="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</a:pPr>
            <a:endParaRPr lang="en-US" sz="1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32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801688" lvl="1" indent="-344488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62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31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881188" lvl="1" indent="-517525" algn="l">
              <a:buClr>
                <a:srgbClr val="31849B"/>
              </a:buClr>
              <a:buFont typeface="+mj-lt"/>
              <a:buAutoNum type="arabicPeriod"/>
            </a:pPr>
            <a:endParaRPr lang="en-US" sz="64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881188" lvl="1" indent="-517525" algn="l">
              <a:buClr>
                <a:srgbClr val="31849B"/>
              </a:buClr>
              <a:buFont typeface="+mj-lt"/>
              <a:buAutoNum type="arabicPeriod"/>
            </a:pPr>
            <a:endParaRPr lang="en-US" sz="6400" dirty="0">
              <a:solidFill>
                <a:srgbClr val="31849B"/>
              </a:solidFill>
              <a:latin typeface="Arial Black" pitchFamily="34" charset="0"/>
            </a:endParaRPr>
          </a:p>
          <a:p>
            <a:pPr marL="233363" indent="-233363" algn="l">
              <a:buFont typeface="Wingdings" pitchFamily="2" charset="2"/>
              <a:buChar char="§"/>
            </a:pPr>
            <a:endParaRPr lang="en-US" sz="6400" b="1" dirty="0">
              <a:solidFill>
                <a:srgbClr val="31849B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1600" i="1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0"/>
            <a:ext cx="2590800" cy="91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0E136E1-7235-38A4-4590-D70BD21A687C}"/>
              </a:ext>
            </a:extLst>
          </p:cNvPr>
          <p:cNvGrpSpPr/>
          <p:nvPr/>
        </p:nvGrpSpPr>
        <p:grpSpPr>
          <a:xfrm>
            <a:off x="-2" y="5674421"/>
            <a:ext cx="12192002" cy="1371600"/>
            <a:chOff x="-2" y="5674421"/>
            <a:chExt cx="12192002" cy="13716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69D70FB-7156-A333-96D9-5BC7891E1E21}"/>
                </a:ext>
              </a:extLst>
            </p:cNvPr>
            <p:cNvGrpSpPr/>
            <p:nvPr/>
          </p:nvGrpSpPr>
          <p:grpSpPr>
            <a:xfrm>
              <a:off x="-2" y="5674421"/>
              <a:ext cx="12192000" cy="1371600"/>
              <a:chOff x="0" y="5486400"/>
              <a:chExt cx="9144000" cy="1371600"/>
            </a:xfrm>
          </p:grpSpPr>
          <p:sp>
            <p:nvSpPr>
              <p:cNvPr id="6" name="Rectangle 4">
                <a:extLst>
                  <a:ext uri="{FF2B5EF4-FFF2-40B4-BE49-F238E27FC236}">
                    <a16:creationId xmlns:a16="http://schemas.microsoft.com/office/drawing/2014/main" id="{0C911710-7ACE-AF96-6AC5-81A5E8CD8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5486400"/>
                <a:ext cx="9144000" cy="1371600"/>
              </a:xfrm>
              <a:prstGeom prst="rect">
                <a:avLst/>
              </a:prstGeom>
              <a:solidFill>
                <a:srgbClr val="31849B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7" name="Picture 1" descr="\\SWDS01\RedirectedFolders\BarbS\My Documents\My Pictures\rotate-pic-002.png">
                <a:extLst>
                  <a:ext uri="{FF2B5EF4-FFF2-40B4-BE49-F238E27FC236}">
                    <a16:creationId xmlns:a16="http://schemas.microsoft.com/office/drawing/2014/main" id="{1AAD5A8C-046C-33E9-4FC6-1CAD2DE742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870364" y="5725883"/>
                <a:ext cx="5482937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 descr="\\swds01\RedirectedFolders\BarbS\Desktop\rotate-pic-001.png">
                <a:extLst>
                  <a:ext uri="{FF2B5EF4-FFF2-40B4-BE49-F238E27FC236}">
                    <a16:creationId xmlns:a16="http://schemas.microsoft.com/office/drawing/2014/main" id="{5630C0CF-2168-47C2-A824-339D63F5E64A}"/>
                  </a:ext>
                </a:extLst>
              </p:cNvPr>
              <p:cNvPicPr/>
              <p:nvPr/>
            </p:nvPicPr>
            <p:blipFill>
              <a:blip r:embed="rId5" cstate="print"/>
              <a:srcRect r="68025"/>
              <a:stretch>
                <a:fillRect/>
              </a:stretch>
            </p:blipFill>
            <p:spPr bwMode="auto">
              <a:xfrm>
                <a:off x="0" y="5725883"/>
                <a:ext cx="17526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7" descr="C:\Users\barbs\AppData\Local\Microsoft\Windows\Temporary Internet Files\Content.Word\New Admin Building.jpg">
                <a:extLst>
                  <a:ext uri="{FF2B5EF4-FFF2-40B4-BE49-F238E27FC236}">
                    <a16:creationId xmlns:a16="http://schemas.microsoft.com/office/drawing/2014/main" id="{74C81451-B68D-A371-5F70-2A17CDB65B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24000" contrast="32000"/>
              </a:blip>
              <a:srcRect/>
              <a:stretch>
                <a:fillRect/>
              </a:stretch>
            </p:blipFill>
            <p:spPr bwMode="auto">
              <a:xfrm>
                <a:off x="3761509" y="5725883"/>
                <a:ext cx="19050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" name="Picture 3" descr="Two men standing outside a building&#10;&#10;Description automatically generated">
              <a:extLst>
                <a:ext uri="{FF2B5EF4-FFF2-40B4-BE49-F238E27FC236}">
                  <a16:creationId xmlns:a16="http://schemas.microsoft.com/office/drawing/2014/main" id="{4EBB921D-E41E-F838-7245-714765712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49" b="26678"/>
            <a:stretch/>
          </p:blipFill>
          <p:spPr>
            <a:xfrm rot="10800000" flipV="1">
              <a:off x="9804399" y="5943600"/>
              <a:ext cx="2387601" cy="914400"/>
            </a:xfrm>
            <a:prstGeom prst="rect">
              <a:avLst/>
            </a:prstGeom>
          </p:spPr>
        </p:pic>
        <p:pic>
          <p:nvPicPr>
            <p:cNvPr id="5" name="Picture 4" descr="A truck parked on the side of the road&#10;&#10;Description automatically generated">
              <a:extLst>
                <a:ext uri="{FF2B5EF4-FFF2-40B4-BE49-F238E27FC236}">
                  <a16:creationId xmlns:a16="http://schemas.microsoft.com/office/drawing/2014/main" id="{4B26104B-AA42-4173-B463-8335A22CB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" t="10707" r="-886" b="37120"/>
            <a:stretch/>
          </p:blipFill>
          <p:spPr>
            <a:xfrm>
              <a:off x="0" y="5913927"/>
              <a:ext cx="2540000" cy="9143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Single Family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19054-E82F-A8BB-9195-695768A6F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924" y="316853"/>
            <a:ext cx="3619499" cy="326265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E2F0D2-A41C-7C95-F0A3-60924F0BD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6" y="990785"/>
            <a:ext cx="7690881" cy="56738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F7C2F8-50F1-FFA4-9FCE-2FEA8E90C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39" y="990785"/>
            <a:ext cx="7672409" cy="56738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FB44A6-DDB4-4ED8-B3FA-ABE759446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923" y="3579512"/>
            <a:ext cx="3619499" cy="3048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9549708-BE1B-85DD-D423-9767DD639424}"/>
              </a:ext>
            </a:extLst>
          </p:cNvPr>
          <p:cNvSpPr/>
          <p:nvPr/>
        </p:nvSpPr>
        <p:spPr>
          <a:xfrm>
            <a:off x="8822619" y="3278488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21E2519-8B86-93A4-5941-E205046205AF}"/>
              </a:ext>
            </a:extLst>
          </p:cNvPr>
          <p:cNvSpPr/>
          <p:nvPr/>
        </p:nvSpPr>
        <p:spPr>
          <a:xfrm>
            <a:off x="8813381" y="6365603"/>
            <a:ext cx="309604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Multi-Family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79462E-91E7-565D-31F6-FE9C3A549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1554" y="180976"/>
            <a:ext cx="3570067" cy="3248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2545EF-A471-EDA1-43CA-2B8DA4A8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79" y="1080599"/>
            <a:ext cx="7564121" cy="55373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F902DF-A632-12BD-5CB3-A05331CE6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554" y="3429000"/>
            <a:ext cx="3570066" cy="318899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9F7AB78-6241-2D00-1DC0-059523515837}"/>
              </a:ext>
            </a:extLst>
          </p:cNvPr>
          <p:cNvSpPr/>
          <p:nvPr/>
        </p:nvSpPr>
        <p:spPr>
          <a:xfrm>
            <a:off x="8693148" y="3144367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546F9C7-F76F-18B8-DA30-608E2B40D02A}"/>
              </a:ext>
            </a:extLst>
          </p:cNvPr>
          <p:cNvSpPr/>
          <p:nvPr/>
        </p:nvSpPr>
        <p:spPr>
          <a:xfrm>
            <a:off x="8646966" y="6376000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44238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Commercial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B38810A-BFF5-0E2F-1668-225EA2457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223" y="878177"/>
            <a:ext cx="390525" cy="23634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755811-02A1-086A-D5B1-51201DB3B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138" y="255870"/>
            <a:ext cx="3623176" cy="323851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01E3FA-CDB1-01CC-AF4D-2004CD5E9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4" y="1080599"/>
            <a:ext cx="7409045" cy="5537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BE73AE-07B5-5AFE-C3F1-6A2A77F1F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138" y="3494380"/>
            <a:ext cx="3623176" cy="312361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D4CB014-154D-8DBE-017C-B552778869CC}"/>
              </a:ext>
            </a:extLst>
          </p:cNvPr>
          <p:cNvSpPr/>
          <p:nvPr/>
        </p:nvSpPr>
        <p:spPr>
          <a:xfrm>
            <a:off x="8655495" y="3192484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B9EE5EC-90E9-E7CE-9341-E68F5F46AFFD}"/>
              </a:ext>
            </a:extLst>
          </p:cNvPr>
          <p:cNvSpPr/>
          <p:nvPr/>
        </p:nvSpPr>
        <p:spPr>
          <a:xfrm>
            <a:off x="8730748" y="6341455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8627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Municipal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2BE5B-A4B4-E62C-2A7C-1EAC53BF0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96" y="1080598"/>
            <a:ext cx="7501110" cy="5537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4F31F3-908C-A03A-6DD2-E4711803F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920" y="196249"/>
            <a:ext cx="3570537" cy="323275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CECE3-4B72-1731-BB9E-5BD4A2A79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920" y="3429000"/>
            <a:ext cx="3570537" cy="323275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1112EF2-DC3B-E5C2-8BFE-83396AE5CF02}"/>
              </a:ext>
            </a:extLst>
          </p:cNvPr>
          <p:cNvSpPr/>
          <p:nvPr/>
        </p:nvSpPr>
        <p:spPr>
          <a:xfrm>
            <a:off x="8652932" y="3130653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83E3E5-74B5-9CB7-4861-7301F5F6ECA6}"/>
              </a:ext>
            </a:extLst>
          </p:cNvPr>
          <p:cNvSpPr/>
          <p:nvPr/>
        </p:nvSpPr>
        <p:spPr>
          <a:xfrm>
            <a:off x="8615987" y="6360727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30360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Fircrest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B38810A-BFF5-0E2F-1668-225EA2457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223" y="878177"/>
            <a:ext cx="390525" cy="23634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9FF61F-7E88-58D3-8A89-A2694BA4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818" y="240002"/>
            <a:ext cx="3623174" cy="3248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7FA1EA-C862-98E2-D4EE-5B98DF9BE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7" y="1080598"/>
            <a:ext cx="7417778" cy="5537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B2005A-1ED5-9BEC-70B1-81467D4A9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818" y="3488025"/>
            <a:ext cx="3623174" cy="312997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F43624E-46C2-9CDD-CB7E-54835713585F}"/>
              </a:ext>
            </a:extLst>
          </p:cNvPr>
          <p:cNvSpPr/>
          <p:nvPr/>
        </p:nvSpPr>
        <p:spPr>
          <a:xfrm>
            <a:off x="8642334" y="3189307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F8E8053-3136-CBE0-EF0E-8493CBDB54A5}"/>
              </a:ext>
            </a:extLst>
          </p:cNvPr>
          <p:cNvSpPr/>
          <p:nvPr/>
        </p:nvSpPr>
        <p:spPr>
          <a:xfrm>
            <a:off x="8730748" y="6350968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04248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Irrigation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B38810A-BFF5-0E2F-1668-225EA2457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223" y="878177"/>
            <a:ext cx="390525" cy="23634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41F911-4838-5081-1836-C7BC45A63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4" y="1080597"/>
            <a:ext cx="7417781" cy="55373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CB474D-3A4E-7A45-2F67-778B2FCBF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818" y="344689"/>
            <a:ext cx="3623174" cy="31838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01497D-4F5B-202C-60F0-BE292E765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0818" y="3528576"/>
            <a:ext cx="3623174" cy="308486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CF41436-5E0D-B7C9-30DB-F66817CBBE12}"/>
              </a:ext>
            </a:extLst>
          </p:cNvPr>
          <p:cNvSpPr/>
          <p:nvPr/>
        </p:nvSpPr>
        <p:spPr>
          <a:xfrm>
            <a:off x="8642334" y="3256288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CAEBA17-B3AA-98BC-9CA9-B7B71D572D8F}"/>
              </a:ext>
            </a:extLst>
          </p:cNvPr>
          <p:cNvSpPr/>
          <p:nvPr/>
        </p:nvSpPr>
        <p:spPr>
          <a:xfrm>
            <a:off x="8563156" y="6361376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44466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5540E-DB26-5303-77B3-352CE952E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>
            <a:extLst>
              <a:ext uri="{FF2B5EF4-FFF2-40B4-BE49-F238E27FC236}">
                <a16:creationId xmlns:a16="http://schemas.microsoft.com/office/drawing/2014/main" id="{170E9C30-8CB3-6F83-4335-18DD6CB04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959" y="240002"/>
            <a:ext cx="5458975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Forecast Usage Compared to Actual Usage – Combined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537C41-BE85-DD3D-47E9-0A3DBA751152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A6DA5-D0CA-A346-7933-DA4B3660D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07" y="1080600"/>
            <a:ext cx="7417781" cy="5537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8CF15-0B3B-617C-70D6-221945DB8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951" y="1177636"/>
            <a:ext cx="3517899" cy="243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93BDF4-2BAE-A65B-F10C-E6C4C97B0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7950" y="3849299"/>
            <a:ext cx="3517900" cy="24384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42280B0-E9D9-47CF-A9CF-8274F215EE31}"/>
              </a:ext>
            </a:extLst>
          </p:cNvPr>
          <p:cNvSpPr/>
          <p:nvPr/>
        </p:nvSpPr>
        <p:spPr>
          <a:xfrm>
            <a:off x="8633273" y="3300560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F0E55B-D921-D496-8194-BD7E4A46D0E3}"/>
              </a:ext>
            </a:extLst>
          </p:cNvPr>
          <p:cNvSpPr/>
          <p:nvPr/>
        </p:nvSpPr>
        <p:spPr>
          <a:xfrm>
            <a:off x="8633273" y="6007834"/>
            <a:ext cx="3240072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2707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524000" y="254191"/>
            <a:ext cx="9144000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Budget Actual at a Glance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FA7400-B871-DCE8-7C4D-A27A576B0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04" y="989014"/>
            <a:ext cx="10554544" cy="503309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7F0512F-D2FE-C7B7-7178-322CA63CDEA0}"/>
              </a:ext>
            </a:extLst>
          </p:cNvPr>
          <p:cNvSpPr/>
          <p:nvPr/>
        </p:nvSpPr>
        <p:spPr>
          <a:xfrm>
            <a:off x="9183328" y="4600796"/>
            <a:ext cx="1203112" cy="31852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484694-C37E-E862-A485-66144D6ACD88}"/>
              </a:ext>
            </a:extLst>
          </p:cNvPr>
          <p:cNvSpPr/>
          <p:nvPr/>
        </p:nvSpPr>
        <p:spPr>
          <a:xfrm>
            <a:off x="9183328" y="4336607"/>
            <a:ext cx="2095167" cy="31852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A92206-8F02-0D3A-8BBE-9039008FF8C8}"/>
              </a:ext>
            </a:extLst>
          </p:cNvPr>
          <p:cNvSpPr/>
          <p:nvPr/>
        </p:nvSpPr>
        <p:spPr>
          <a:xfrm>
            <a:off x="1560946" y="3001818"/>
            <a:ext cx="4636654" cy="427182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172F59-0680-F76B-D8C8-1D679DA2F1A5}"/>
              </a:ext>
            </a:extLst>
          </p:cNvPr>
          <p:cNvSpPr/>
          <p:nvPr/>
        </p:nvSpPr>
        <p:spPr>
          <a:xfrm>
            <a:off x="6276654" y="4292689"/>
            <a:ext cx="2906674" cy="372851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95558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128735-57F9-0047-F8A0-363A0C2C4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06" y="776189"/>
            <a:ext cx="10917788" cy="5373460"/>
          </a:xfrm>
          <a:prstGeom prst="rect">
            <a:avLst/>
          </a:prstGeom>
        </p:spPr>
      </p:pic>
      <p:sp>
        <p:nvSpPr>
          <p:cNvPr id="12" name="Subtitle 10"/>
          <p:cNvSpPr>
            <a:spLocks noGrp="1"/>
          </p:cNvSpPr>
          <p:nvPr>
            <p:ph type="subTitle" idx="1"/>
          </p:nvPr>
        </p:nvSpPr>
        <p:spPr>
          <a:xfrm>
            <a:off x="1478123" y="242789"/>
            <a:ext cx="9144000" cy="533400"/>
          </a:xfrm>
        </p:spPr>
        <p:txBody>
          <a:bodyPr>
            <a:noAutofit/>
          </a:bodyPr>
          <a:lstStyle/>
          <a:p>
            <a:pPr>
              <a:buClr>
                <a:srgbClr val="31849B"/>
              </a:buClr>
            </a:pPr>
            <a:r>
              <a:rPr lang="en-US" sz="2600" b="1" dirty="0">
                <a:solidFill>
                  <a:srgbClr val="C00000"/>
                </a:solidFill>
                <a:latin typeface="Bodoni MT Black" pitchFamily="18" charset="0"/>
              </a:rPr>
              <a:t>2025 Budget Actual at a Glance</a:t>
            </a:r>
            <a:endParaRPr lang="en-US" sz="26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32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E3276-CFC6-4DFC-92EC-15D11F2E3D8C}"/>
              </a:ext>
            </a:extLst>
          </p:cNvPr>
          <p:cNvSpPr/>
          <p:nvPr/>
        </p:nvSpPr>
        <p:spPr>
          <a:xfrm>
            <a:off x="0" y="63002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1AD394-4DF8-A17E-B52D-ED6DF1E50993}"/>
              </a:ext>
            </a:extLst>
          </p:cNvPr>
          <p:cNvSpPr/>
          <p:nvPr/>
        </p:nvSpPr>
        <p:spPr>
          <a:xfrm>
            <a:off x="9431622" y="5354820"/>
            <a:ext cx="1002536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06E185-409A-5B7C-992F-4C759C020D5B}"/>
              </a:ext>
            </a:extLst>
          </p:cNvPr>
          <p:cNvSpPr/>
          <p:nvPr/>
        </p:nvSpPr>
        <p:spPr>
          <a:xfrm>
            <a:off x="6457365" y="3875874"/>
            <a:ext cx="2607978" cy="351087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80033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6D0221-016B-1BCD-880C-3E479B727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392" y="233382"/>
            <a:ext cx="8371939" cy="64686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556F9E-BCFA-4E6F-9AE1-9192DB859E3E}"/>
              </a:ext>
            </a:extLst>
          </p:cNvPr>
          <p:cNvSpPr/>
          <p:nvPr/>
        </p:nvSpPr>
        <p:spPr>
          <a:xfrm>
            <a:off x="0" y="65896"/>
            <a:ext cx="1282959" cy="33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Slide </a:t>
            </a:r>
            <a:fld id="{8631F825-740D-4F9A-B34C-1D964A79B9A8}" type="slidenum">
              <a:rPr lang="en-US">
                <a:solidFill>
                  <a:schemeClr val="tx1"/>
                </a:solidFill>
              </a:r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377CA-0D04-EC14-5EE1-E84686FBED11}"/>
              </a:ext>
            </a:extLst>
          </p:cNvPr>
          <p:cNvSpPr/>
          <p:nvPr/>
        </p:nvSpPr>
        <p:spPr>
          <a:xfrm>
            <a:off x="8815518" y="4147145"/>
            <a:ext cx="766994" cy="2758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710F16-8E2C-A3D4-FFC3-FC894AF6416F}"/>
              </a:ext>
            </a:extLst>
          </p:cNvPr>
          <p:cNvSpPr/>
          <p:nvPr/>
        </p:nvSpPr>
        <p:spPr>
          <a:xfrm>
            <a:off x="6302477" y="5909187"/>
            <a:ext cx="3353505" cy="3521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928AC04-7605-DE7B-D928-C794D09B08AC}"/>
              </a:ext>
            </a:extLst>
          </p:cNvPr>
          <p:cNvSpPr/>
          <p:nvPr/>
        </p:nvSpPr>
        <p:spPr>
          <a:xfrm>
            <a:off x="8774819" y="2666272"/>
            <a:ext cx="766994" cy="2758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7316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2109020" y="2116937"/>
            <a:ext cx="8229600" cy="178673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31849B"/>
                </a:solidFill>
                <a:latin typeface="Arial Black" pitchFamily="34" charset="0"/>
              </a:rPr>
              <a:t>End</a:t>
            </a:r>
          </a:p>
          <a:p>
            <a:pPr marL="2225675" lvl="1" indent="-457200" algn="l">
              <a:lnSpc>
                <a:spcPct val="120000"/>
              </a:lnSpc>
              <a:buClr>
                <a:srgbClr val="31849B"/>
              </a:buClr>
            </a:pPr>
            <a:endParaRPr lang="en-US" b="1" dirty="0">
              <a:solidFill>
                <a:srgbClr val="006699"/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</a:pPr>
            <a:endParaRPr lang="en-US" sz="1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32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  <a:p>
            <a:pPr marL="801688" lvl="1" indent="-344488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62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371600" lvl="1" indent="-457200" algn="l">
              <a:lnSpc>
                <a:spcPct val="120000"/>
              </a:lnSpc>
              <a:buClr>
                <a:srgbClr val="31849B"/>
              </a:buClr>
              <a:buFont typeface="+mj-lt"/>
              <a:buAutoNum type="arabicPeriod"/>
            </a:pPr>
            <a:endParaRPr lang="en-US" sz="31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881188" lvl="1" indent="-517525" algn="l">
              <a:buClr>
                <a:srgbClr val="31849B"/>
              </a:buClr>
              <a:buFont typeface="+mj-lt"/>
              <a:buAutoNum type="arabicPeriod"/>
            </a:pPr>
            <a:endParaRPr lang="en-US" sz="6400" b="1" dirty="0">
              <a:solidFill>
                <a:srgbClr val="31849B"/>
              </a:solidFill>
              <a:latin typeface="Arial Black" pitchFamily="34" charset="0"/>
            </a:endParaRPr>
          </a:p>
          <a:p>
            <a:pPr marL="1881188" lvl="1" indent="-517525" algn="l">
              <a:buClr>
                <a:srgbClr val="31849B"/>
              </a:buClr>
              <a:buFont typeface="+mj-lt"/>
              <a:buAutoNum type="arabicPeriod"/>
            </a:pPr>
            <a:endParaRPr lang="en-US" sz="6400" dirty="0">
              <a:solidFill>
                <a:srgbClr val="31849B"/>
              </a:solidFill>
              <a:latin typeface="Arial Black" pitchFamily="34" charset="0"/>
            </a:endParaRPr>
          </a:p>
          <a:p>
            <a:pPr marL="233363" indent="-233363" algn="l">
              <a:buFont typeface="Wingdings" pitchFamily="2" charset="2"/>
              <a:buChar char="§"/>
            </a:pPr>
            <a:endParaRPr lang="en-US" sz="6400" b="1" dirty="0">
              <a:solidFill>
                <a:srgbClr val="31849B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Clr>
                <a:srgbClr val="31849B"/>
              </a:buClr>
              <a:buFont typeface="+mj-lt"/>
              <a:buAutoNum type="arabicPeriod"/>
            </a:pPr>
            <a:endParaRPr lang="en-US" sz="1800" b="1" dirty="0">
              <a:solidFill>
                <a:srgbClr val="C00000"/>
              </a:solidFill>
            </a:endParaRPr>
          </a:p>
          <a:p>
            <a:pPr marL="690563" lvl="1" indent="-233363" algn="l">
              <a:buFont typeface="Wingdings" pitchFamily="2" charset="2"/>
              <a:buChar char="§"/>
            </a:pPr>
            <a:endParaRPr lang="en-US" sz="1600" i="1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0"/>
            <a:ext cx="2590800" cy="91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2F20D20-2EFC-CB91-2350-166B17F5D9E7}"/>
              </a:ext>
            </a:extLst>
          </p:cNvPr>
          <p:cNvGrpSpPr/>
          <p:nvPr/>
        </p:nvGrpSpPr>
        <p:grpSpPr>
          <a:xfrm>
            <a:off x="-2" y="5674421"/>
            <a:ext cx="12192002" cy="1371600"/>
            <a:chOff x="-2" y="5674421"/>
            <a:chExt cx="12192002" cy="13716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76CBD5-E4EE-58A4-D344-FD6F9D16DD01}"/>
                </a:ext>
              </a:extLst>
            </p:cNvPr>
            <p:cNvGrpSpPr/>
            <p:nvPr/>
          </p:nvGrpSpPr>
          <p:grpSpPr>
            <a:xfrm>
              <a:off x="-2" y="5674421"/>
              <a:ext cx="12192000" cy="1371600"/>
              <a:chOff x="0" y="5486400"/>
              <a:chExt cx="9144000" cy="1371600"/>
            </a:xfrm>
          </p:grpSpPr>
          <p:sp>
            <p:nvSpPr>
              <p:cNvPr id="6" name="Rectangle 4">
                <a:extLst>
                  <a:ext uri="{FF2B5EF4-FFF2-40B4-BE49-F238E27FC236}">
                    <a16:creationId xmlns:a16="http://schemas.microsoft.com/office/drawing/2014/main" id="{FDB7A88A-5406-5FD5-29AA-4A08806F1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5486400"/>
                <a:ext cx="9144000" cy="1371600"/>
              </a:xfrm>
              <a:prstGeom prst="rect">
                <a:avLst/>
              </a:prstGeom>
              <a:solidFill>
                <a:srgbClr val="31849B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7" name="Picture 1" descr="\\SWDS01\RedirectedFolders\BarbS\My Documents\My Pictures\rotate-pic-002.png">
                <a:extLst>
                  <a:ext uri="{FF2B5EF4-FFF2-40B4-BE49-F238E27FC236}">
                    <a16:creationId xmlns:a16="http://schemas.microsoft.com/office/drawing/2014/main" id="{D3071C47-331E-5E46-D8EB-9E55FCB229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870364" y="5725883"/>
                <a:ext cx="5482937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 descr="\\swds01\RedirectedFolders\BarbS\Desktop\rotate-pic-001.png">
                <a:extLst>
                  <a:ext uri="{FF2B5EF4-FFF2-40B4-BE49-F238E27FC236}">
                    <a16:creationId xmlns:a16="http://schemas.microsoft.com/office/drawing/2014/main" id="{C99C13E0-5315-0150-9976-90EB64FEE1E4}"/>
                  </a:ext>
                </a:extLst>
              </p:cNvPr>
              <p:cNvPicPr/>
              <p:nvPr/>
            </p:nvPicPr>
            <p:blipFill>
              <a:blip r:embed="rId5" cstate="print"/>
              <a:srcRect r="68025"/>
              <a:stretch>
                <a:fillRect/>
              </a:stretch>
            </p:blipFill>
            <p:spPr bwMode="auto">
              <a:xfrm>
                <a:off x="0" y="5725883"/>
                <a:ext cx="17526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7" descr="C:\Users\barbs\AppData\Local\Microsoft\Windows\Temporary Internet Files\Content.Word\New Admin Building.jpg">
                <a:extLst>
                  <a:ext uri="{FF2B5EF4-FFF2-40B4-BE49-F238E27FC236}">
                    <a16:creationId xmlns:a16="http://schemas.microsoft.com/office/drawing/2014/main" id="{22003C89-944A-D729-2CD5-D398FBE72C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24000" contrast="32000"/>
              </a:blip>
              <a:srcRect/>
              <a:stretch>
                <a:fillRect/>
              </a:stretch>
            </p:blipFill>
            <p:spPr bwMode="auto">
              <a:xfrm>
                <a:off x="3761509" y="5725883"/>
                <a:ext cx="19050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" name="Picture 3" descr="Two men standing outside a building&#10;&#10;Description automatically generated">
              <a:extLst>
                <a:ext uri="{FF2B5EF4-FFF2-40B4-BE49-F238E27FC236}">
                  <a16:creationId xmlns:a16="http://schemas.microsoft.com/office/drawing/2014/main" id="{69FCF377-9DDF-1A2F-F7AD-8B9DD51A5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49" b="26678"/>
            <a:stretch/>
          </p:blipFill>
          <p:spPr>
            <a:xfrm rot="10800000" flipV="1">
              <a:off x="9804399" y="5943600"/>
              <a:ext cx="2387601" cy="914400"/>
            </a:xfrm>
            <a:prstGeom prst="rect">
              <a:avLst/>
            </a:prstGeom>
          </p:spPr>
        </p:pic>
        <p:pic>
          <p:nvPicPr>
            <p:cNvPr id="5" name="Picture 4" descr="A truck parked on the side of the road&#10;&#10;Description automatically generated">
              <a:extLst>
                <a:ext uri="{FF2B5EF4-FFF2-40B4-BE49-F238E27FC236}">
                  <a16:creationId xmlns:a16="http://schemas.microsoft.com/office/drawing/2014/main" id="{FF239B94-FBE2-8E91-5EE5-3EC066C7F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" t="10707" r="-886" b="37120"/>
            <a:stretch/>
          </p:blipFill>
          <p:spPr>
            <a:xfrm>
              <a:off x="0" y="5913927"/>
              <a:ext cx="2540000" cy="9143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6325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15687</TotalTime>
  <Words>135</Words>
  <Application>Microsoft Office PowerPoint</Application>
  <PresentationFormat>Widescreen</PresentationFormat>
  <Paragraphs>57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Bodoni MT Black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 Shosten</dc:creator>
  <cp:lastModifiedBy>Barb Shosten</cp:lastModifiedBy>
  <cp:revision>103</cp:revision>
  <cp:lastPrinted>2025-08-05T20:58:29Z</cp:lastPrinted>
  <dcterms:created xsi:type="dcterms:W3CDTF">2022-12-01T02:51:52Z</dcterms:created>
  <dcterms:modified xsi:type="dcterms:W3CDTF">2025-08-05T21:04:35Z</dcterms:modified>
</cp:coreProperties>
</file>